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6"/>
  </p:notesMasterIdLst>
  <p:sldIdLst>
    <p:sldId id="256" r:id="rId2"/>
    <p:sldId id="257" r:id="rId3"/>
    <p:sldId id="259" r:id="rId4"/>
    <p:sldId id="260" r:id="rId5"/>
    <p:sldId id="261" r:id="rId6"/>
    <p:sldId id="274" r:id="rId7"/>
    <p:sldId id="263" r:id="rId8"/>
    <p:sldId id="267" r:id="rId9"/>
    <p:sldId id="268" r:id="rId10"/>
    <p:sldId id="269" r:id="rId11"/>
    <p:sldId id="270" r:id="rId12"/>
    <p:sldId id="271" r:id="rId13"/>
    <p:sldId id="272" r:id="rId14"/>
    <p:sldId id="273" r:id="rId15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017" autoAdjust="0"/>
  </p:normalViewPr>
  <p:slideViewPr>
    <p:cSldViewPr>
      <p:cViewPr>
        <p:scale>
          <a:sx n="67" d="100"/>
          <a:sy n="67" d="100"/>
        </p:scale>
        <p:origin x="-1170" y="-4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CA4A16-A1EE-45D8-ADC2-4818EF722570}" type="datetimeFigureOut">
              <a:rPr lang="es-CL" smtClean="0"/>
              <a:pPr/>
              <a:t>14-12-2017</a:t>
            </a:fld>
            <a:endParaRPr lang="es-CL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F4B4C3-1689-4B8B-AC02-F9D980C11FEE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xmlns="" val="36621921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4B4C3-1689-4B8B-AC02-F9D980C11FEE}" type="slidenum">
              <a:rPr lang="es-CL" smtClean="0"/>
              <a:pPr/>
              <a:t>11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xmlns="" val="2994347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AEECE-6209-4E06-AAB3-694B0601E4F9}" type="datetimeFigureOut">
              <a:rPr lang="es-CL" smtClean="0"/>
              <a:pPr/>
              <a:t>14-12-2017</a:t>
            </a:fld>
            <a:endParaRPr lang="es-CL" dirty="0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452CF2B-7099-4CF0-9AA0-0BAD11456625}" type="slidenum">
              <a:rPr lang="es-CL" smtClean="0"/>
              <a:pPr/>
              <a:t>‹Nº›</a:t>
            </a:fld>
            <a:endParaRPr lang="es-CL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AEECE-6209-4E06-AAB3-694B0601E4F9}" type="datetimeFigureOut">
              <a:rPr lang="es-CL" smtClean="0"/>
              <a:pPr/>
              <a:t>14-12-2017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2CF2B-7099-4CF0-9AA0-0BAD11456625}" type="slidenum">
              <a:rPr lang="es-CL" smtClean="0"/>
              <a:pPr/>
              <a:t>‹Nº›</a:t>
            </a:fld>
            <a:endParaRPr lang="es-C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AEECE-6209-4E06-AAB3-694B0601E4F9}" type="datetimeFigureOut">
              <a:rPr lang="es-CL" smtClean="0"/>
              <a:pPr/>
              <a:t>14-12-2017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2CF2B-7099-4CF0-9AA0-0BAD11456625}" type="slidenum">
              <a:rPr lang="es-CL" smtClean="0"/>
              <a:pPr/>
              <a:t>‹Nº›</a:t>
            </a:fld>
            <a:endParaRPr lang="es-C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AEECE-6209-4E06-AAB3-694B0601E4F9}" type="datetimeFigureOut">
              <a:rPr lang="es-CL" smtClean="0"/>
              <a:pPr/>
              <a:t>14-12-2017</a:t>
            </a:fld>
            <a:endParaRPr lang="es-CL" dirty="0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L" dirty="0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452CF2B-7099-4CF0-9AA0-0BAD11456625}" type="slidenum">
              <a:rPr lang="es-CL" smtClean="0"/>
              <a:pPr/>
              <a:t>‹Nº›</a:t>
            </a:fld>
            <a:endParaRPr lang="es-C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AEECE-6209-4E06-AAB3-694B0601E4F9}" type="datetimeFigureOut">
              <a:rPr lang="es-CL" smtClean="0"/>
              <a:pPr/>
              <a:t>14-12-2017</a:t>
            </a:fld>
            <a:endParaRPr lang="es-CL" dirty="0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2CF2B-7099-4CF0-9AA0-0BAD11456625}" type="slidenum">
              <a:rPr lang="es-CL" smtClean="0"/>
              <a:pPr/>
              <a:t>‹Nº›</a:t>
            </a:fld>
            <a:endParaRPr lang="es-CL" dirty="0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AEECE-6209-4E06-AAB3-694B0601E4F9}" type="datetimeFigureOut">
              <a:rPr lang="es-CL" smtClean="0"/>
              <a:pPr/>
              <a:t>14-12-2017</a:t>
            </a:fld>
            <a:endParaRPr lang="es-CL" dirty="0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2CF2B-7099-4CF0-9AA0-0BAD11456625}" type="slidenum">
              <a:rPr lang="es-CL" smtClean="0"/>
              <a:pPr/>
              <a:t>‹Nº›</a:t>
            </a:fld>
            <a:endParaRPr lang="es-C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AEECE-6209-4E06-AAB3-694B0601E4F9}" type="datetimeFigureOut">
              <a:rPr lang="es-CL" smtClean="0"/>
              <a:pPr/>
              <a:t>14-12-2017</a:t>
            </a:fld>
            <a:endParaRPr lang="es-C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452CF2B-7099-4CF0-9AA0-0BAD11456625}" type="slidenum">
              <a:rPr lang="es-CL" smtClean="0"/>
              <a:pPr/>
              <a:t>‹Nº›</a:t>
            </a:fld>
            <a:endParaRPr lang="es-CL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AEECE-6209-4E06-AAB3-694B0601E4F9}" type="datetimeFigureOut">
              <a:rPr lang="es-CL" smtClean="0"/>
              <a:pPr/>
              <a:t>14-12-2017</a:t>
            </a:fld>
            <a:endParaRPr lang="es-CL" dirty="0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2CF2B-7099-4CF0-9AA0-0BAD11456625}" type="slidenum">
              <a:rPr lang="es-CL" smtClean="0"/>
              <a:pPr/>
              <a:t>‹Nº›</a:t>
            </a:fld>
            <a:endParaRPr lang="es-C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AEECE-6209-4E06-AAB3-694B0601E4F9}" type="datetimeFigureOut">
              <a:rPr lang="es-CL" smtClean="0"/>
              <a:pPr/>
              <a:t>14-12-2017</a:t>
            </a:fld>
            <a:endParaRPr lang="es-CL" dirty="0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2CF2B-7099-4CF0-9AA0-0BAD11456625}" type="slidenum">
              <a:rPr lang="es-CL" smtClean="0"/>
              <a:pPr/>
              <a:t>‹Nº›</a:t>
            </a:fld>
            <a:endParaRPr lang="es-C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AEECE-6209-4E06-AAB3-694B0601E4F9}" type="datetimeFigureOut">
              <a:rPr lang="es-CL" smtClean="0"/>
              <a:pPr/>
              <a:t>14-12-2017</a:t>
            </a:fld>
            <a:endParaRPr lang="es-CL" dirty="0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2CF2B-7099-4CF0-9AA0-0BAD11456625}" type="slidenum">
              <a:rPr lang="es-CL" smtClean="0"/>
              <a:pPr/>
              <a:t>‹Nº›</a:t>
            </a:fld>
            <a:endParaRPr lang="es-C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AEECE-6209-4E06-AAB3-694B0601E4F9}" type="datetimeFigureOut">
              <a:rPr lang="es-CL" smtClean="0"/>
              <a:pPr/>
              <a:t>14-12-2017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2CF2B-7099-4CF0-9AA0-0BAD11456625}" type="slidenum">
              <a:rPr lang="es-CL" smtClean="0"/>
              <a:pPr/>
              <a:t>‹Nº›</a:t>
            </a:fld>
            <a:endParaRPr lang="es-CL" dirty="0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08AEECE-6209-4E06-AAB3-694B0601E4F9}" type="datetimeFigureOut">
              <a:rPr lang="es-CL" smtClean="0"/>
              <a:pPr/>
              <a:t>14-12-2017</a:t>
            </a:fld>
            <a:endParaRPr lang="es-CL" dirty="0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452CF2B-7099-4CF0-9AA0-0BAD11456625}" type="slidenum">
              <a:rPr lang="es-CL" smtClean="0"/>
              <a:pPr/>
              <a:t>‹Nº›</a:t>
            </a:fld>
            <a:endParaRPr lang="es-CL" dirty="0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65453" y="4581128"/>
            <a:ext cx="7772400" cy="504056"/>
          </a:xfrm>
        </p:spPr>
        <p:txBody>
          <a:bodyPr>
            <a:normAutofit/>
          </a:bodyPr>
          <a:lstStyle/>
          <a:p>
            <a:pPr algn="ctr"/>
            <a:r>
              <a:rPr lang="es-CL" sz="2000" dirty="0" smtClean="0">
                <a:solidFill>
                  <a:schemeClr val="tx1"/>
                </a:solidFill>
              </a:rPr>
              <a:t>PROGRAMA DE MEJORAMIENTO DE GESTION AÑO </a:t>
            </a:r>
            <a:r>
              <a:rPr lang="es-CL" sz="2000" dirty="0" smtClean="0">
                <a:solidFill>
                  <a:schemeClr val="tx1"/>
                </a:solidFill>
              </a:rPr>
              <a:t>2018</a:t>
            </a:r>
            <a:endParaRPr lang="es-CL" sz="2000" dirty="0">
              <a:solidFill>
                <a:schemeClr val="tx1"/>
              </a:solidFill>
            </a:endParaRPr>
          </a:p>
        </p:txBody>
      </p:sp>
      <p:pic>
        <p:nvPicPr>
          <p:cNvPr id="3" name="4 Imagen" descr="Nuevo Formato Logo Municipalidad Tiempos Nuevo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9592" y="188640"/>
            <a:ext cx="7488832" cy="11521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12" descr="http://t2.gstatic.com/images?q=tbn:ANd9GcSTX986QUNUqU9C1rJwcJFKZiGIV8hkTBXym9ugBm-Ucxf9Klmls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9592" y="1564774"/>
            <a:ext cx="3744416" cy="2440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4 Imagen" descr="Resultado de imagen para imagenes de casablanca chile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554490"/>
            <a:ext cx="3589789" cy="245057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94581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33672370"/>
              </p:ext>
            </p:extLst>
          </p:nvPr>
        </p:nvGraphicFramePr>
        <p:xfrm>
          <a:off x="1547664" y="332656"/>
          <a:ext cx="6096000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Finanzas</a:t>
                      </a:r>
                      <a:endParaRPr kumimoji="0" lang="es-CL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Sra. Mari a Teresa Salinas Vegas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Sr. Mauricio Basualto Rojas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Sr. Roberto Silva Núñez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Sra. Patricia Cabrera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Sra. Angélica Aballay Tapia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Sra. Noelia Zúñiga Reyes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Sr. Álvaro Medina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Sra. María Fernanda Silva Mesa</a:t>
                      </a:r>
                      <a:endParaRPr kumimoji="0" lang="es-CL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Inspección Municipal</a:t>
                      </a:r>
                      <a:endParaRPr kumimoji="0" lang="es-CL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 </a:t>
                      </a:r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Pedro Serrano Galleguillos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Srta. Carol Andrea Serrano Castro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 Renato Patricio</a:t>
                      </a:r>
                      <a:r>
                        <a:rPr kumimoji="0" lang="es-CL" sz="12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Norero Castañon</a:t>
                      </a:r>
                      <a:endParaRPr kumimoji="0" lang="es-CL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Control Municipal</a:t>
                      </a:r>
                      <a:endParaRPr kumimoji="0" lang="es-CL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Sra. María Angélica Aguilera Guaico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Sra. Maryorie Choupay Núñez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Srta. Sandra Maldonado Rojas</a:t>
                      </a:r>
                      <a:endParaRPr kumimoji="0" lang="es-CL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Dirección Desarrollo Comunitario</a:t>
                      </a:r>
                      <a:endParaRPr kumimoji="0" lang="es-CL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Sra. </a:t>
                      </a:r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Luz</a:t>
                      </a:r>
                      <a:r>
                        <a:rPr kumimoji="0" lang="es-CL" sz="12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Maria Godoy Salazar</a:t>
                      </a:r>
                    </a:p>
                    <a:p>
                      <a:pPr lvl="0"/>
                      <a:r>
                        <a:rPr kumimoji="0" lang="es-CL" sz="12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Srta. Karem Olga Ulloa Carvajal</a:t>
                      </a:r>
                      <a:endParaRPr kumimoji="0" lang="es-CL" sz="12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Sr. Debora Santibáñez Catalán</a:t>
                      </a:r>
                    </a:p>
                    <a:p>
                      <a:pPr lvl="0"/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Sra. Jennifer Canelo Canales</a:t>
                      </a:r>
                    </a:p>
                    <a:p>
                      <a:pPr lvl="0"/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Srta. Rommy Escobar Montenegro</a:t>
                      </a:r>
                    </a:p>
                    <a:p>
                      <a:pPr lvl="0"/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Srta. Paula Francisca Valdés Labarca</a:t>
                      </a:r>
                    </a:p>
                    <a:p>
                      <a:pPr lvl="0"/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Srta. Jessica Paola Espejo Arenas</a:t>
                      </a:r>
                    </a:p>
                    <a:p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Srta. </a:t>
                      </a:r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Lorena Beatriz </a:t>
                      </a:r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Gálea Rojas</a:t>
                      </a:r>
                      <a:endParaRPr kumimoji="0" lang="es-CL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Dirección de Obras Municipales</a:t>
                      </a:r>
                      <a:endParaRPr kumimoji="0" lang="es-CL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algn="l" rtl="0" eaLnBrk="1" latinLnBrk="0" hangingPunct="1"/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Sr. </a:t>
                      </a:r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Yuri Alejandro </a:t>
                      </a:r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Rodríguez Reyes</a:t>
                      </a:r>
                    </a:p>
                    <a:p>
                      <a:pPr marL="0" lvl="0" algn="l" rtl="0" eaLnBrk="1" latinLnBrk="0" hangingPunct="1"/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Sra. </a:t>
                      </a:r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Luz Esmeralda </a:t>
                      </a:r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Aros Rojas </a:t>
                      </a:r>
                    </a:p>
                    <a:p>
                      <a:pPr marL="0" algn="l" rtl="0" eaLnBrk="1" latinLnBrk="0" hangingPunct="1"/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Sr. Carlos </a:t>
                      </a:r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Alejandro Carrasco </a:t>
                      </a:r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Yáñez</a:t>
                      </a:r>
                    </a:p>
                    <a:p>
                      <a:pPr marL="0" algn="l" rtl="0" eaLnBrk="1" latinLnBrk="0" hangingPunct="1"/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Sra. Gisell </a:t>
                      </a:r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Carolina Torres </a:t>
                      </a:r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Cueto</a:t>
                      </a:r>
                      <a:endParaRPr kumimoji="0" lang="es-CL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5" y="260648"/>
            <a:ext cx="1224135" cy="65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02233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699792" y="221824"/>
            <a:ext cx="4968552" cy="896144"/>
          </a:xfrm>
        </p:spPr>
        <p:txBody>
          <a:bodyPr>
            <a:normAutofit/>
          </a:bodyPr>
          <a:lstStyle/>
          <a:p>
            <a:r>
              <a:rPr lang="es-CL" sz="2400" b="1" dirty="0" smtClean="0">
                <a:solidFill>
                  <a:schemeClr val="tx1"/>
                </a:solidFill>
              </a:rPr>
              <a:t>Cronograma Cumplimiento  </a:t>
            </a:r>
            <a:br>
              <a:rPr lang="es-CL" sz="2400" b="1" dirty="0" smtClean="0">
                <a:solidFill>
                  <a:schemeClr val="tx1"/>
                </a:solidFill>
              </a:rPr>
            </a:br>
            <a:r>
              <a:rPr lang="es-CL" sz="2400" b="1" dirty="0" smtClean="0">
                <a:solidFill>
                  <a:schemeClr val="tx1"/>
                </a:solidFill>
              </a:rPr>
              <a:t>Informes Finales PMG 2017</a:t>
            </a:r>
            <a:endParaRPr lang="es-CL" sz="2400" b="1" dirty="0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484784"/>
            <a:ext cx="8208912" cy="2664296"/>
          </a:xfrm>
        </p:spPr>
        <p:txBody>
          <a:bodyPr>
            <a:normAutofit fontScale="92500" lnSpcReduction="10000"/>
          </a:bodyPr>
          <a:lstStyle/>
          <a:p>
            <a:endParaRPr lang="es-ES" altLang="es-CL" dirty="0" smtClean="0"/>
          </a:p>
          <a:p>
            <a:pPr algn="just"/>
            <a:r>
              <a:rPr lang="es-ES" altLang="es-CL" dirty="0" smtClean="0"/>
              <a:t>El    </a:t>
            </a:r>
            <a:r>
              <a:rPr lang="es-ES" altLang="es-CL" dirty="0"/>
              <a:t>Presente   Programa    se   Ejecutara durante el Periodo </a:t>
            </a:r>
            <a:r>
              <a:rPr lang="es-ES" altLang="es-CL" dirty="0" smtClean="0"/>
              <a:t>2018, </a:t>
            </a:r>
            <a:r>
              <a:rPr lang="es-ES" altLang="es-CL" dirty="0"/>
              <a:t>Para Poder acceder a los Beneficios Contemplados en las Leyes 19803 , 20.198 y 20,723 de los años 2002 , 2007 y 2014.</a:t>
            </a:r>
            <a:endParaRPr lang="es-ES_tradnl" altLang="es-CL" dirty="0"/>
          </a:p>
          <a:p>
            <a:endParaRPr lang="es-CL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3" y="188640"/>
            <a:ext cx="2016224" cy="65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33105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1752" y="404664"/>
            <a:ext cx="8503920" cy="5694384"/>
          </a:xfrm>
        </p:spPr>
        <p:txBody>
          <a:bodyPr>
            <a:normAutofit/>
          </a:bodyPr>
          <a:lstStyle/>
          <a:p>
            <a:r>
              <a:rPr lang="es-ES" altLang="es-CL" b="1" u="sng" dirty="0" smtClean="0"/>
              <a:t> </a:t>
            </a:r>
            <a:r>
              <a:rPr lang="es-ES" altLang="es-CL" sz="2400" b="1" u="sng" dirty="0" smtClean="0"/>
              <a:t>Informe Unico PMG </a:t>
            </a:r>
            <a:r>
              <a:rPr lang="es-ES" altLang="es-CL" sz="2400" b="1" u="sng" dirty="0" smtClean="0"/>
              <a:t>2018:</a:t>
            </a:r>
            <a:r>
              <a:rPr lang="es-ES" altLang="es-CL" sz="2400" dirty="0" smtClean="0"/>
              <a:t> </a:t>
            </a:r>
            <a:endParaRPr lang="es-ES" altLang="es-CL" sz="2400" dirty="0" smtClean="0"/>
          </a:p>
          <a:p>
            <a:endParaRPr lang="es-ES" altLang="es-CL" sz="2400" dirty="0" smtClean="0"/>
          </a:p>
          <a:p>
            <a:pPr marL="0" indent="0">
              <a:buNone/>
            </a:pPr>
            <a:r>
              <a:rPr lang="es-ES" altLang="es-CL" sz="2400" b="1" u="sng" dirty="0" smtClean="0"/>
              <a:t>Proceso </a:t>
            </a:r>
            <a:r>
              <a:rPr lang="es-ES" altLang="es-CL" sz="2400" b="1" u="sng" dirty="0"/>
              <a:t>de Cierre </a:t>
            </a:r>
            <a:r>
              <a:rPr lang="es-ES" altLang="es-CL" sz="2400" b="1" u="sng" dirty="0" smtClean="0"/>
              <a:t>de </a:t>
            </a:r>
            <a:r>
              <a:rPr lang="es-ES" altLang="es-CL" sz="2400" b="1" u="sng" dirty="0"/>
              <a:t>la </a:t>
            </a:r>
            <a:r>
              <a:rPr lang="es-ES" altLang="es-CL" sz="2400" b="1" u="sng" dirty="0" smtClean="0"/>
              <a:t>Información </a:t>
            </a:r>
            <a:r>
              <a:rPr lang="es-ES" altLang="es-CL" sz="2400" b="1" u="sng" dirty="0"/>
              <a:t>año </a:t>
            </a:r>
            <a:r>
              <a:rPr lang="es-ES" altLang="es-CL" sz="2400" b="1" u="sng" dirty="0" smtClean="0"/>
              <a:t>2018</a:t>
            </a:r>
            <a:r>
              <a:rPr lang="es-ES" altLang="es-CL" sz="2400" dirty="0" smtClean="0"/>
              <a:t>: </a:t>
            </a:r>
            <a:endParaRPr lang="es-ES" altLang="es-CL" sz="2400" dirty="0" smtClean="0"/>
          </a:p>
          <a:p>
            <a:pPr marL="0" indent="0">
              <a:buNone/>
            </a:pPr>
            <a:r>
              <a:rPr lang="es-ES" altLang="es-CL" sz="2400" dirty="0" smtClean="0"/>
              <a:t>30 </a:t>
            </a:r>
            <a:r>
              <a:rPr lang="es-ES" altLang="es-CL" sz="2400" dirty="0"/>
              <a:t>de </a:t>
            </a:r>
            <a:r>
              <a:rPr lang="es-ES" altLang="es-CL" sz="2400" dirty="0" smtClean="0"/>
              <a:t>Noviembre </a:t>
            </a:r>
            <a:r>
              <a:rPr lang="es-ES" altLang="es-CL" sz="2400" dirty="0"/>
              <a:t>del año </a:t>
            </a:r>
            <a:r>
              <a:rPr lang="es-ES" altLang="es-CL" sz="2400" dirty="0" smtClean="0"/>
              <a:t>2017.</a:t>
            </a:r>
          </a:p>
          <a:p>
            <a:pPr marL="0" indent="0">
              <a:buNone/>
            </a:pPr>
            <a:r>
              <a:rPr lang="es-ES" altLang="es-CL" sz="2400" dirty="0" smtClean="0"/>
              <a:t> </a:t>
            </a:r>
          </a:p>
          <a:p>
            <a:pPr marL="0" indent="0">
              <a:buNone/>
            </a:pPr>
            <a:r>
              <a:rPr lang="es-ES" altLang="es-CL" sz="2400" b="1" u="sng" dirty="0" smtClean="0"/>
              <a:t>Plazo </a:t>
            </a:r>
            <a:r>
              <a:rPr lang="es-ES" altLang="es-CL" sz="2400" b="1" u="sng" dirty="0"/>
              <a:t>de Entrega a la </a:t>
            </a:r>
            <a:r>
              <a:rPr lang="es-ES" altLang="es-CL" sz="2400" b="1" u="sng" dirty="0" smtClean="0"/>
              <a:t>Comisión PMG 2017</a:t>
            </a:r>
            <a:r>
              <a:rPr lang="es-ES" altLang="es-CL" sz="2400" dirty="0" smtClean="0"/>
              <a:t>:</a:t>
            </a:r>
          </a:p>
          <a:p>
            <a:pPr marL="0" indent="0">
              <a:buNone/>
            </a:pPr>
            <a:r>
              <a:rPr lang="es-ES" altLang="es-CL" sz="2400" dirty="0" smtClean="0"/>
              <a:t> </a:t>
            </a:r>
            <a:r>
              <a:rPr lang="es-ES" altLang="es-CL" sz="2400" dirty="0" smtClean="0"/>
              <a:t>14 </a:t>
            </a:r>
            <a:r>
              <a:rPr lang="es-ES" altLang="es-CL" sz="2400" dirty="0"/>
              <a:t>de </a:t>
            </a:r>
            <a:r>
              <a:rPr lang="es-ES" altLang="es-CL" sz="2400" dirty="0" smtClean="0"/>
              <a:t>Diciembre </a:t>
            </a:r>
            <a:r>
              <a:rPr lang="es-ES" altLang="es-CL" sz="2400" dirty="0"/>
              <a:t>del año </a:t>
            </a:r>
            <a:r>
              <a:rPr lang="es-ES" altLang="es-CL" sz="2400" dirty="0" smtClean="0"/>
              <a:t>2017.</a:t>
            </a:r>
          </a:p>
          <a:p>
            <a:pPr marL="0" indent="0">
              <a:buNone/>
            </a:pPr>
            <a:r>
              <a:rPr lang="es-ES" altLang="es-CL" sz="2400" b="1" u="sng" dirty="0" smtClean="0"/>
              <a:t> </a:t>
            </a:r>
          </a:p>
          <a:p>
            <a:pPr marL="0" indent="0">
              <a:buNone/>
            </a:pPr>
            <a:r>
              <a:rPr lang="es-ES" altLang="es-CL" sz="2400" b="1" u="sng" dirty="0" smtClean="0"/>
              <a:t>Entrega </a:t>
            </a:r>
            <a:r>
              <a:rPr lang="es-ES" altLang="es-CL" sz="2400" b="1" u="sng" dirty="0"/>
              <a:t>Informe </a:t>
            </a:r>
            <a:r>
              <a:rPr lang="es-ES" altLang="es-CL" sz="2400" b="1" u="sng" dirty="0" smtClean="0"/>
              <a:t> </a:t>
            </a:r>
            <a:r>
              <a:rPr lang="es-ES" altLang="es-CL" sz="2400" b="1" u="sng" dirty="0"/>
              <a:t>Unidad de Control Municipal</a:t>
            </a:r>
          </a:p>
          <a:p>
            <a:pPr marL="109537" indent="0" algn="just">
              <a:buNone/>
              <a:defRPr/>
            </a:pPr>
            <a:endParaRPr lang="es-ES" altLang="es-CL" sz="2400" b="1" u="sng" dirty="0"/>
          </a:p>
          <a:p>
            <a:pPr marL="109537" indent="0" algn="just">
              <a:buNone/>
              <a:defRPr/>
            </a:pPr>
            <a:r>
              <a:rPr lang="es-ES" altLang="es-CL" sz="2400" dirty="0" smtClean="0">
                <a:solidFill>
                  <a:prstClr val="black"/>
                </a:solidFill>
              </a:rPr>
              <a:t>día </a:t>
            </a:r>
            <a:r>
              <a:rPr lang="es-ES" altLang="es-CL" sz="2400" dirty="0" smtClean="0">
                <a:solidFill>
                  <a:prstClr val="black"/>
                </a:solidFill>
              </a:rPr>
              <a:t>21 </a:t>
            </a:r>
            <a:r>
              <a:rPr lang="es-ES" altLang="es-CL" sz="2400" dirty="0">
                <a:solidFill>
                  <a:prstClr val="black"/>
                </a:solidFill>
              </a:rPr>
              <a:t>de Diciembre del año </a:t>
            </a:r>
            <a:r>
              <a:rPr lang="es-ES" altLang="es-CL" sz="2400" dirty="0" smtClean="0">
                <a:solidFill>
                  <a:prstClr val="black"/>
                </a:solidFill>
              </a:rPr>
              <a:t>2018.-</a:t>
            </a:r>
            <a:endParaRPr lang="es-ES" altLang="es-CL" sz="2400" dirty="0">
              <a:solidFill>
                <a:prstClr val="black"/>
              </a:solidFill>
            </a:endParaRP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xmlns="" val="1512355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altLang="es-CL" dirty="0">
                <a:solidFill>
                  <a:schemeClr val="tx1"/>
                </a:solidFill>
              </a:rPr>
              <a:t>EL PORQUE DE NUESTRO </a:t>
            </a:r>
            <a:r>
              <a:rPr lang="es-MX" altLang="es-CL" dirty="0" smtClean="0">
                <a:solidFill>
                  <a:schemeClr val="tx1"/>
                </a:solidFill>
              </a:rPr>
              <a:t>PMG </a:t>
            </a:r>
            <a:r>
              <a:rPr lang="es-MX" altLang="es-CL" dirty="0" smtClean="0">
                <a:solidFill>
                  <a:schemeClr val="tx1"/>
                </a:solidFill>
              </a:rPr>
              <a:t>2018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s-MX" sz="2800" dirty="0" smtClean="0">
              <a:cs typeface="Arial" charset="0"/>
            </a:endParaRPr>
          </a:p>
          <a:p>
            <a:pPr algn="just"/>
            <a:r>
              <a:rPr lang="es-MX" sz="2800" dirty="0" smtClean="0">
                <a:cs typeface="Arial" charset="0"/>
              </a:rPr>
              <a:t>La Ilustre Municipalidad de </a:t>
            </a:r>
            <a:r>
              <a:rPr lang="es-MX" sz="2800" dirty="0" smtClean="0">
                <a:cs typeface="Arial" charset="0"/>
              </a:rPr>
              <a:t>Casablanca actualizara sus reglamentos Municipales con la finalidad de optimizar el uso de sus recursos potenciando los valores de la eficiencia y eficacia Municipal en la modelación de sus procesos, como así también potenciar una mayor cultura organizacional .</a:t>
            </a:r>
            <a:endParaRPr lang="es-MX" sz="2800" dirty="0">
              <a:cs typeface="Arial" charset="0"/>
            </a:endParaRP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xmlns="" val="277258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636912"/>
            <a:ext cx="8534400" cy="1080120"/>
          </a:xfrm>
        </p:spPr>
        <p:txBody>
          <a:bodyPr>
            <a:normAutofit fontScale="90000"/>
          </a:bodyPr>
          <a:lstStyle/>
          <a:p>
            <a:r>
              <a:rPr lang="es-CL" b="1" dirty="0" smtClean="0">
                <a:solidFill>
                  <a:schemeClr val="tx1"/>
                </a:solidFill>
              </a:rPr>
              <a:t>MUCHAS GRACIAS,,, GRACIAS POR </a:t>
            </a:r>
            <a:br>
              <a:rPr lang="es-CL" b="1" dirty="0" smtClean="0">
                <a:solidFill>
                  <a:schemeClr val="tx1"/>
                </a:solidFill>
              </a:rPr>
            </a:br>
            <a:r>
              <a:rPr lang="es-CL" b="1" dirty="0" smtClean="0">
                <a:solidFill>
                  <a:schemeClr val="tx1"/>
                </a:solidFill>
              </a:rPr>
              <a:t>VUESTRA ATENCION</a:t>
            </a:r>
            <a:endParaRPr lang="es-CL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38945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s-CL" sz="4000" b="1" u="sng" dirty="0" smtClean="0"/>
              <a:t>CONTEXTO LEGAL</a:t>
            </a:r>
            <a:endParaRPr lang="es-CL" sz="4000" b="1" u="sng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1628800"/>
            <a:ext cx="8229600" cy="4389120"/>
          </a:xfrm>
        </p:spPr>
        <p:txBody>
          <a:bodyPr>
            <a:normAutofit/>
          </a:bodyPr>
          <a:lstStyle/>
          <a:p>
            <a:pPr marL="0" indent="0" algn="just" eaLnBrk="1" hangingPunct="1">
              <a:lnSpc>
                <a:spcPct val="80000"/>
              </a:lnSpc>
              <a:buNone/>
            </a:pPr>
            <a:endParaRPr lang="es-ES_tradnl" sz="1800" dirty="0" smtClean="0">
              <a:latin typeface="Arial" pitchFamily="34" charset="0"/>
              <a:cs typeface="Arial" pitchFamily="34" charset="0"/>
            </a:endParaRPr>
          </a:p>
          <a:p>
            <a:pPr marL="400050" indent="-400050" algn="just">
              <a:lnSpc>
                <a:spcPct val="80000"/>
              </a:lnSpc>
              <a:buBlip>
                <a:blip r:embed="rId2"/>
              </a:buBlip>
            </a:pP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Ley  19.803 de 2002 establece la asignación por la aplicación de programas de mejoramiento de gestión municipal.</a:t>
            </a:r>
          </a:p>
          <a:p>
            <a:pPr marL="400050" indent="-400050" eaLnBrk="1" hangingPunct="1">
              <a:lnSpc>
                <a:spcPct val="80000"/>
              </a:lnSpc>
              <a:buFont typeface="Wingdings" pitchFamily="2" charset="2"/>
              <a:buNone/>
            </a:pPr>
            <a:endParaRPr lang="es-ES_tradnl" sz="1800" dirty="0" smtClean="0">
              <a:latin typeface="Arial" pitchFamily="34" charset="0"/>
              <a:cs typeface="Arial" pitchFamily="34" charset="0"/>
            </a:endParaRPr>
          </a:p>
          <a:p>
            <a:pPr marL="400050" indent="-400050" algn="just" eaLnBrk="1" hangingPunct="1">
              <a:lnSpc>
                <a:spcPct val="80000"/>
              </a:lnSpc>
              <a:buFont typeface="Wingdings" pitchFamily="2" charset="2"/>
              <a:buBlip>
                <a:blip r:embed="rId2"/>
              </a:buBlip>
            </a:pP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Determina que se fijarán Incentivos por gestión institucional vinculado al cumplimiento de un programa de mejoramiento de gestión con objetivos medibles a través de indicadores preestablecidos e incentivos por  desempeño colectivo por área de trabajo vinculado al cumplimiento de metas por dirección, departamento o unidad municipal. </a:t>
            </a:r>
          </a:p>
          <a:p>
            <a:pPr marL="725488" lvl="1" indent="-381000" algn="just" eaLnBrk="1" hangingPunct="1">
              <a:lnSpc>
                <a:spcPct val="80000"/>
              </a:lnSpc>
              <a:buClr>
                <a:srgbClr val="FFFFFF"/>
              </a:buClr>
              <a:buFontTx/>
              <a:buBlip>
                <a:blip r:embed="rId2"/>
              </a:buBlip>
            </a:pPr>
            <a:endParaRPr lang="es-MX" sz="1700" dirty="0" smtClean="0">
              <a:latin typeface="Arial" pitchFamily="34" charset="0"/>
              <a:cs typeface="Arial" pitchFamily="34" charset="0"/>
            </a:endParaRPr>
          </a:p>
          <a:p>
            <a:pPr marL="400050" indent="-400050" algn="just" eaLnBrk="1" hangingPunct="1">
              <a:lnSpc>
                <a:spcPct val="80000"/>
              </a:lnSpc>
              <a:buClr>
                <a:schemeClr val="tx1"/>
              </a:buClr>
              <a:buFontTx/>
              <a:buBlip>
                <a:blip r:embed="rId2"/>
              </a:buBlip>
            </a:pPr>
            <a:r>
              <a:rPr lang="es-MX" sz="1900" dirty="0" smtClean="0">
                <a:latin typeface="Arial" pitchFamily="34" charset="0"/>
                <a:cs typeface="Arial" pitchFamily="34" charset="0"/>
              </a:rPr>
              <a:t>La Ley 20.008 reactiva la vigencia de los Planes de Mejoramiento de la Gestión durante el año 2007, y modifica los rangos de cumplimiento en los objetivos colectivos.</a:t>
            </a:r>
          </a:p>
        </p:txBody>
      </p:sp>
      <p:pic>
        <p:nvPicPr>
          <p:cNvPr id="5" name="4 Imagen" descr="Nuevo Formato Logo Municipalidad Tiempos Nuevo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388" y="333375"/>
            <a:ext cx="2160364" cy="652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938899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3600" dirty="0" smtClean="0"/>
              <a:t>Desarrollo Histórico </a:t>
            </a:r>
            <a:r>
              <a:rPr lang="es-CL" sz="3600" dirty="0" smtClean="0"/>
              <a:t>PMG S</a:t>
            </a:r>
            <a:endParaRPr lang="es-CL" sz="36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87255989"/>
              </p:ext>
            </p:extLst>
          </p:nvPr>
        </p:nvGraphicFramePr>
        <p:xfrm>
          <a:off x="467544" y="1268760"/>
          <a:ext cx="8229600" cy="513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s-CL" dirty="0" smtClean="0"/>
                        <a:t>1. </a:t>
                      </a:r>
                      <a:r>
                        <a:rPr lang="es-CL" dirty="0" smtClean="0"/>
                        <a:t>Lineamientos</a:t>
                      </a:r>
                      <a:r>
                        <a:rPr lang="es-CL" baseline="0" dirty="0" smtClean="0"/>
                        <a:t> Generales PMG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 smtClean="0"/>
                        <a:t>1. </a:t>
                      </a:r>
                      <a:r>
                        <a:rPr lang="es-CL" dirty="0" smtClean="0"/>
                        <a:t>Política</a:t>
                      </a:r>
                      <a:r>
                        <a:rPr lang="es-CL" baseline="0" dirty="0" smtClean="0"/>
                        <a:t> de Recursos Humanos, Clima laboral y Modelación de Procesos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PMG 2017</a:t>
                      </a:r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 smtClean="0"/>
                        <a:t>2.Estrategia, Liderazgo,</a:t>
                      </a:r>
                      <a:r>
                        <a:rPr lang="es-CL" baseline="0" dirty="0" smtClean="0"/>
                        <a:t> Competencias de las Personas, Capacitación.-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PMG 2016</a:t>
                      </a:r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 smtClean="0"/>
                        <a:t>3. Bienestar</a:t>
                      </a:r>
                      <a:r>
                        <a:rPr lang="es-CL" baseline="0" dirty="0" smtClean="0"/>
                        <a:t> y </a:t>
                      </a:r>
                      <a:r>
                        <a:rPr lang="es-CL" dirty="0" smtClean="0"/>
                        <a:t>seguridad </a:t>
                      </a:r>
                      <a:r>
                        <a:rPr lang="es-CL" dirty="0" smtClean="0"/>
                        <a:t>en el </a:t>
                      </a:r>
                      <a:r>
                        <a:rPr lang="es-CL" dirty="0" smtClean="0"/>
                        <a:t>trabajo</a:t>
                      </a:r>
                      <a:endParaRPr lang="es-CL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PMG 2015</a:t>
                      </a:r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 smtClean="0"/>
                        <a:t>4. </a:t>
                      </a:r>
                      <a:r>
                        <a:rPr lang="es-CL" dirty="0" smtClean="0"/>
                        <a:t>Ingresos</a:t>
                      </a:r>
                      <a:r>
                        <a:rPr lang="es-CL" baseline="0" dirty="0" smtClean="0"/>
                        <a:t> </a:t>
                      </a:r>
                      <a:r>
                        <a:rPr lang="es-CL" baseline="0" dirty="0" smtClean="0"/>
                        <a:t>municipales, Presupuesto Municipal y Recursos Materiales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PMG 2014</a:t>
                      </a:r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dirty="0" smtClean="0"/>
                        <a:t>5. Satisfacción y Comunicación con</a:t>
                      </a:r>
                      <a:r>
                        <a:rPr lang="es-CL" baseline="0" dirty="0" smtClean="0"/>
                        <a:t> los </a:t>
                      </a:r>
                      <a:r>
                        <a:rPr lang="es-CL" baseline="0" dirty="0" smtClean="0"/>
                        <a:t>usuari@s</a:t>
                      </a:r>
                      <a:endParaRPr lang="es-CL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PMG 2015</a:t>
                      </a:r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dirty="0" smtClean="0"/>
                        <a:t>6.-Procesos </a:t>
                      </a:r>
                      <a:r>
                        <a:rPr lang="es-CL" dirty="0" smtClean="0"/>
                        <a:t>de la prestacion de los servicios </a:t>
                      </a:r>
                      <a:r>
                        <a:rPr lang="es-CL" dirty="0" smtClean="0"/>
                        <a:t>municipales. Procesos de Apoyos</a:t>
                      </a:r>
                      <a:endParaRPr lang="es-CL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PMG 2014</a:t>
                      </a:r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37383"/>
            <a:ext cx="2163763" cy="65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565973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49912834"/>
              </p:ext>
            </p:extLst>
          </p:nvPr>
        </p:nvGraphicFramePr>
        <p:xfrm>
          <a:off x="467544" y="1484785"/>
          <a:ext cx="8352928" cy="479733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2422373"/>
                <a:gridCol w="1675289"/>
                <a:gridCol w="4255266"/>
              </a:tblGrid>
              <a:tr h="5616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Objetivos Institucionales</a:t>
                      </a:r>
                      <a:endParaRPr lang="es-C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74" marR="53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Prioridad Ponderación</a:t>
                      </a:r>
                      <a:endParaRPr lang="es-C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74" marR="53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Objetivos Colectivos</a:t>
                      </a:r>
                      <a:endParaRPr lang="es-C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74" marR="53574" marT="0" marB="0"/>
                </a:tc>
              </a:tr>
              <a:tr h="411883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s-E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Reglamentar diversos procesos  que coayuden a optimizar diversos aspectos de la gestión Municipal.-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74" marR="5357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effectLst/>
                        </a:rPr>
                        <a:t>Media </a:t>
                      </a:r>
                      <a:r>
                        <a:rPr lang="es-ES" sz="1800" dirty="0">
                          <a:effectLst/>
                        </a:rPr>
                        <a:t>3</a:t>
                      </a:r>
                      <a:r>
                        <a:rPr lang="es-ES" sz="1800" dirty="0" smtClean="0">
                          <a:effectLst/>
                        </a:rPr>
                        <a:t>0 </a:t>
                      </a:r>
                      <a:r>
                        <a:rPr lang="es-ES" sz="1800" dirty="0">
                          <a:effectLst/>
                        </a:rPr>
                        <a:t>%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74" marR="53574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kumimoji="0" lang="es-E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Generar reglamentos que indiquen  con claridad las prestaciones y obtención  de beneficios y/o servicios por parte del municipio.-</a:t>
                      </a:r>
                      <a:r>
                        <a:rPr lang="es-ES" sz="1800" dirty="0">
                          <a:effectLst/>
                        </a:rPr>
                        <a:t> </a:t>
                      </a:r>
                      <a:endParaRPr lang="es-ES" sz="1800" dirty="0" smtClean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/>
                        <a:buChar char="-"/>
                      </a:pPr>
                      <a:endParaRPr lang="es-ES" sz="18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/>
                        <a:buNone/>
                      </a:pPr>
                      <a:r>
                        <a:rPr lang="es-ES" sz="1800" b="1" u="none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    </a:t>
                      </a:r>
                      <a:r>
                        <a:rPr lang="es-ES" sz="1800" b="1" u="none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s-ES" sz="1800" b="1" u="sng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Como se cumplirá este Objetivo: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/>
                        <a:buChar char="-"/>
                      </a:pPr>
                      <a:endParaRPr lang="es-ES" sz="18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/>
                        <a:buChar char="-"/>
                        <a:tabLst/>
                        <a:defRPr/>
                      </a:pPr>
                      <a:r>
                        <a:rPr kumimoji="0" lang="es-E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 30 de Noviembre del 2018 cada dirección o unidad municipal deberá presentar a los menos 02 reglamentos.-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/>
                        <a:buChar char="-"/>
                      </a:pP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74" marR="53574" marT="0" marB="0"/>
                </a:tc>
              </a:tr>
            </a:tbl>
          </a:graphicData>
        </a:graphic>
      </p:graphicFrame>
      <p:sp>
        <p:nvSpPr>
          <p:cNvPr id="5" name="3 Título"/>
          <p:cNvSpPr>
            <a:spLocks noGrp="1"/>
          </p:cNvSpPr>
          <p:nvPr>
            <p:ph type="title"/>
          </p:nvPr>
        </p:nvSpPr>
        <p:spPr>
          <a:xfrm>
            <a:off x="2987824" y="404664"/>
            <a:ext cx="3312368" cy="648072"/>
          </a:xfrm>
        </p:spPr>
        <p:txBody>
          <a:bodyPr>
            <a:normAutofit fontScale="90000"/>
          </a:bodyPr>
          <a:lstStyle/>
          <a:p>
            <a:r>
              <a:rPr lang="es-CL" sz="2000" b="1" dirty="0" smtClean="0"/>
              <a:t>PMG </a:t>
            </a:r>
            <a:r>
              <a:rPr lang="es-CL" sz="2000" b="1" dirty="0" smtClean="0"/>
              <a:t>2018</a:t>
            </a:r>
            <a:r>
              <a:rPr lang="es-CL" sz="2000" b="1" dirty="0" smtClean="0"/>
              <a:t/>
            </a:r>
            <a:br>
              <a:rPr lang="es-CL" sz="2000" b="1" dirty="0" smtClean="0"/>
            </a:br>
            <a:r>
              <a:rPr lang="es-CL" sz="2000" b="1" dirty="0" smtClean="0"/>
              <a:t>Ponderación </a:t>
            </a:r>
            <a:r>
              <a:rPr lang="es-CL" sz="2000" b="1" dirty="0" smtClean="0"/>
              <a:t>Media</a:t>
            </a:r>
            <a:endParaRPr lang="es-CL" sz="20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2163763" cy="65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302650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76032447"/>
              </p:ext>
            </p:extLst>
          </p:nvPr>
        </p:nvGraphicFramePr>
        <p:xfrm>
          <a:off x="457200" y="1700808"/>
          <a:ext cx="8229602" cy="4584002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2674640"/>
                <a:gridCol w="1872208"/>
                <a:gridCol w="3682754"/>
              </a:tblGrid>
              <a:tr h="5798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Objetivos Institucionales</a:t>
                      </a:r>
                      <a:endParaRPr lang="es-C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74" marR="53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Prioridad Ponderación</a:t>
                      </a:r>
                      <a:endParaRPr lang="es-C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74" marR="53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Objetivos Colectivos</a:t>
                      </a:r>
                      <a:endParaRPr lang="es-C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74" marR="53574" marT="0" marB="0"/>
                </a:tc>
              </a:tr>
              <a:tr h="3031508">
                <a:tc>
                  <a:txBody>
                    <a:bodyPr/>
                    <a:lstStyle/>
                    <a:p>
                      <a:pPr algn="just"/>
                      <a:r>
                        <a:rPr kumimoji="0" lang="es-E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Internalizar diversos aspectos de la cultura y clima organizacional del Municipio.-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Media 30 %</a:t>
                      </a:r>
                      <a:endParaRPr lang="es-C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s-E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Potenciar una mejor cultura organizacional mediante talleres para funcionarios municipales (un taller por semestre).-</a:t>
                      </a:r>
                      <a:r>
                        <a:rPr lang="es-ES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2000" b="1" dirty="0" smtClean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¿</a:t>
                      </a:r>
                      <a:r>
                        <a:rPr lang="es-ES" sz="2000" b="1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s-ES" sz="2000" b="1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Como lo haremos ?</a:t>
                      </a:r>
                    </a:p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2000" baseline="0" dirty="0" smtClean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s-E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Asistencia al menos del 80% de los funcionarios de planta y contrata de cada unidad a los talleres convocados     ( Mes de  Mayo – Noviembre 2018 )</a:t>
                      </a:r>
                      <a:endParaRPr lang="es-C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1 Título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4000" dirty="0" smtClean="0"/>
              <a:t>Ponderación Media</a:t>
            </a:r>
            <a:endParaRPr lang="es-CL" sz="40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193675"/>
            <a:ext cx="2163763" cy="65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561015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332656"/>
            <a:ext cx="8534400" cy="936104"/>
          </a:xfrm>
        </p:spPr>
        <p:txBody>
          <a:bodyPr>
            <a:normAutofit fontScale="90000"/>
          </a:bodyPr>
          <a:lstStyle/>
          <a:p>
            <a:r>
              <a:rPr lang="es-CL" sz="3600" dirty="0" smtClean="0"/>
              <a:t>Ponderación Baja</a:t>
            </a:r>
            <a:r>
              <a:rPr lang="es-CL" sz="3600" dirty="0" smtClean="0"/>
              <a:t/>
            </a:r>
            <a:br>
              <a:rPr lang="es-CL" sz="3600" dirty="0" smtClean="0"/>
            </a:br>
            <a:endParaRPr lang="es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301625" y="1527175"/>
          <a:ext cx="8352928" cy="479733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2422373"/>
                <a:gridCol w="1675289"/>
                <a:gridCol w="4255266"/>
              </a:tblGrid>
              <a:tr h="5616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Objetivos Institucionales</a:t>
                      </a:r>
                      <a:endParaRPr lang="es-C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74" marR="53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Prioridad Ponderación</a:t>
                      </a:r>
                      <a:endParaRPr lang="es-C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74" marR="53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Objetivos Colectivos</a:t>
                      </a:r>
                      <a:endParaRPr lang="es-C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74" marR="53574" marT="0" marB="0"/>
                </a:tc>
              </a:tr>
              <a:tr h="411883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s-E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Continuar con la formalización de procesos conducente a la generación de manuales de procedimientos.-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74" marR="535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effectLst/>
                        </a:rPr>
                        <a:t>Baja </a:t>
                      </a:r>
                      <a:r>
                        <a:rPr lang="es-ES" sz="1800" dirty="0">
                          <a:effectLst/>
                        </a:rPr>
                        <a:t>1</a:t>
                      </a:r>
                      <a:r>
                        <a:rPr lang="es-ES" sz="1800" dirty="0" smtClean="0">
                          <a:effectLst/>
                        </a:rPr>
                        <a:t>0 </a:t>
                      </a:r>
                      <a:r>
                        <a:rPr lang="es-ES" sz="1800" dirty="0">
                          <a:effectLst/>
                        </a:rPr>
                        <a:t>%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74" marR="53574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kumimoji="0" lang="es-E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Desarrollar la descripción de dos procesos municipales relacionados con la prestación de servicios a usuarios internos o externos.-</a:t>
                      </a:r>
                      <a:r>
                        <a:rPr lang="es-ES" sz="1800" dirty="0">
                          <a:effectLst/>
                        </a:rPr>
                        <a:t> </a:t>
                      </a:r>
                      <a:endParaRPr lang="es-ES" sz="1800" dirty="0" smtClean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/>
                        <a:buChar char="-"/>
                      </a:pPr>
                      <a:endParaRPr lang="es-ES" sz="18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/>
                        <a:buNone/>
                        <a:tabLst/>
                        <a:defRPr/>
                      </a:pPr>
                      <a:r>
                        <a:rPr lang="es-ES" sz="18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      ¿</a:t>
                      </a:r>
                      <a:r>
                        <a:rPr lang="es-ES" sz="1800" b="1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Como Se realizara?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/>
                        <a:buChar char="-"/>
                        <a:tabLst/>
                        <a:defRPr/>
                      </a:pPr>
                      <a:endParaRPr lang="es-ES" sz="1800" b="1" baseline="0" dirty="0" smtClean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/>
                        <a:buChar char="-"/>
                        <a:tabLst/>
                        <a:defRPr/>
                      </a:pPr>
                      <a:r>
                        <a:rPr kumimoji="0" lang="es-E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Informe al 30 de Noviembre con la descripción de dos Procesos  de acuerdo a ficha de proceso descrita por modelo de gestión de calidad para municipios.-</a:t>
                      </a:r>
                      <a:endParaRPr lang="es-ES" sz="1800" b="1" baseline="0" dirty="0" smtClean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74" marR="53574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7584" y="688305"/>
            <a:ext cx="2163763" cy="65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332656"/>
            <a:ext cx="7772400" cy="1800200"/>
          </a:xfrm>
        </p:spPr>
        <p:txBody>
          <a:bodyPr>
            <a:normAutofit fontScale="90000"/>
          </a:bodyPr>
          <a:lstStyle/>
          <a:p>
            <a:r>
              <a:rPr lang="es-CL" dirty="0" smtClean="0"/>
              <a:t/>
            </a:r>
            <a:br>
              <a:rPr lang="es-CL" dirty="0" smtClean="0"/>
            </a:br>
            <a:r>
              <a:rPr lang="es-CL" dirty="0"/>
              <a:t/>
            </a:r>
            <a:br>
              <a:rPr lang="es-CL" dirty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>
                <a:solidFill>
                  <a:schemeClr val="tx1"/>
                </a:solidFill>
              </a:rPr>
              <a:t>Trabajos PMG </a:t>
            </a:r>
            <a:r>
              <a:rPr lang="es-CL" dirty="0" smtClean="0">
                <a:solidFill>
                  <a:schemeClr val="tx1"/>
                </a:solidFill>
              </a:rPr>
              <a:t>2018</a:t>
            </a:r>
            <a:r>
              <a:rPr lang="es-CL" dirty="0" smtClean="0">
                <a:solidFill>
                  <a:schemeClr val="tx1"/>
                </a:solidFill>
              </a:rPr>
              <a:t/>
            </a:r>
            <a:br>
              <a:rPr lang="es-CL" dirty="0" smtClean="0">
                <a:solidFill>
                  <a:schemeClr val="tx1"/>
                </a:solidFill>
              </a:rPr>
            </a:br>
            <a:r>
              <a:rPr lang="es-CL" dirty="0" smtClean="0">
                <a:solidFill>
                  <a:schemeClr val="tx1"/>
                </a:solidFill>
              </a:rPr>
              <a:t> Unidades Municipales</a:t>
            </a:r>
            <a:endParaRPr lang="es-CL" dirty="0">
              <a:solidFill>
                <a:schemeClr val="tx1"/>
              </a:solidFill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45575489"/>
              </p:ext>
            </p:extLst>
          </p:nvPr>
        </p:nvGraphicFramePr>
        <p:xfrm>
          <a:off x="1691680" y="2564904"/>
          <a:ext cx="6096000" cy="34348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3575720"/>
              </a:tblGrid>
              <a:tr h="614702">
                <a:tc>
                  <a:txBody>
                    <a:bodyPr/>
                    <a:lstStyle/>
                    <a:p>
                      <a:r>
                        <a:rPr lang="es-CL" dirty="0" smtClean="0"/>
                        <a:t>Unidad</a:t>
                      </a:r>
                      <a:r>
                        <a:rPr lang="es-CL" baseline="0" dirty="0" smtClean="0"/>
                        <a:t> Municipal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Funcionarios</a:t>
                      </a:r>
                      <a:r>
                        <a:rPr lang="es-CL" baseline="0" dirty="0" smtClean="0"/>
                        <a:t> Municipales Participantes</a:t>
                      </a:r>
                      <a:endParaRPr lang="es-CL" dirty="0"/>
                    </a:p>
                  </a:txBody>
                  <a:tcPr/>
                </a:tc>
              </a:tr>
              <a:tr h="965961">
                <a:tc>
                  <a:txBody>
                    <a:bodyPr/>
                    <a:lstStyle/>
                    <a:p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Alcaldía – Administración Municipal - Relaciones Publicas</a:t>
                      </a:r>
                      <a:endParaRPr lang="es-C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Sr. Rodrigo Martínez Roca.</a:t>
                      </a:r>
                    </a:p>
                    <a:p>
                      <a:pPr lvl="0"/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Sr. Alfonso Barros Diez</a:t>
                      </a:r>
                    </a:p>
                    <a:p>
                      <a:pPr lvl="0"/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Srta. Karina Novoa   </a:t>
                      </a:r>
                    </a:p>
                    <a:p>
                      <a:pPr lvl="0"/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Srta. Graciela Díaz Salazar</a:t>
                      </a:r>
                    </a:p>
                    <a:p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Sr. Patricio Ignacio Pizarro Henríquez</a:t>
                      </a:r>
                      <a:endParaRPr kumimoji="0" lang="es-CL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965961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Secretaria Municipal – Oficina Partes</a:t>
                      </a:r>
                      <a:endParaRPr kumimoji="0" lang="es-CL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algn="l" rtl="0" eaLnBrk="1" latinLnBrk="0" hangingPunct="1"/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Sr. Leonel Bustamante González</a:t>
                      </a:r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kumimoji="0" lang="es-CL" sz="12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algn="l" rtl="0" eaLnBrk="1" latinLnBrk="0" hangingPunct="1"/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Sr. Luis </a:t>
                      </a:r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Pacheco Silva</a:t>
                      </a:r>
                    </a:p>
                    <a:p>
                      <a:pPr marL="0" lvl="0" algn="l" rtl="0" eaLnBrk="1" latinLnBrk="0" hangingPunct="1"/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Srta. Laura Pulgar</a:t>
                      </a:r>
                    </a:p>
                    <a:p>
                      <a:pPr marL="0" algn="l" rtl="0" eaLnBrk="1" latinLnBrk="0" hangingPunct="1"/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Srta.Pamela </a:t>
                      </a:r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Zúñiga Reyes</a:t>
                      </a:r>
                      <a:endParaRPr kumimoji="0" lang="es-CL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2576">
                <a:tc>
                  <a:txBody>
                    <a:bodyPr/>
                    <a:lstStyle/>
                    <a:p>
                      <a:pPr marL="0" lvl="0" algn="l" rtl="0" eaLnBrk="1" latinLnBrk="0" hangingPunct="1"/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Asesoría Jurídica</a:t>
                      </a:r>
                      <a:endParaRPr kumimoji="0" lang="es-CL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algn="l" rtl="0" eaLnBrk="1" latinLnBrk="0" hangingPunct="1"/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Sr. Jorge Rivas Carvajal</a:t>
                      </a:r>
                    </a:p>
                    <a:p>
                      <a:pPr marL="0" lvl="0" algn="l" rtl="0" eaLnBrk="1" latinLnBrk="0" hangingPunct="1"/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Sra.</a:t>
                      </a:r>
                      <a:r>
                        <a:rPr kumimoji="0" lang="es-CL" sz="12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Pamela Morales Morales</a:t>
                      </a:r>
                      <a:endParaRPr kumimoji="0" lang="es-CL" sz="12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algn="l" rtl="0" eaLnBrk="1" latinLnBrk="0" hangingPunct="1"/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Sr. Felipe  </a:t>
                      </a:r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Castillo </a:t>
                      </a:r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Jara</a:t>
                      </a:r>
                    </a:p>
                    <a:p>
                      <a:pPr marL="0" lvl="0" algn="l" rtl="0" eaLnBrk="1" latinLnBrk="0" hangingPunct="1"/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Srta.</a:t>
                      </a:r>
                      <a:r>
                        <a:rPr kumimoji="0" lang="es-CL" sz="12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Elena Constanza Gutiérrez Pizarro</a:t>
                      </a:r>
                      <a:endParaRPr kumimoji="0" lang="es-CL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736654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26306726"/>
              </p:ext>
            </p:extLst>
          </p:nvPr>
        </p:nvGraphicFramePr>
        <p:xfrm>
          <a:off x="899592" y="908720"/>
          <a:ext cx="6696744" cy="5876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61421"/>
                <a:gridCol w="3335323"/>
              </a:tblGrid>
              <a:tr h="332727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</a:tr>
              <a:tr h="1081362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Secplan</a:t>
                      </a:r>
                      <a:endParaRPr kumimoji="0" lang="es-CL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algn="l" rtl="0" eaLnBrk="1" latinLnBrk="0" hangingPunct="1"/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Sr.</a:t>
                      </a:r>
                      <a:r>
                        <a:rPr kumimoji="0" lang="es-CL" sz="12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Cristian Ignacio Palma Valladares</a:t>
                      </a:r>
                      <a:endParaRPr kumimoji="0" lang="es-CL" sz="12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algn="l" rtl="0" eaLnBrk="1" latinLnBrk="0" hangingPunct="1"/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 .Angel </a:t>
                      </a:r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Asencio Collao</a:t>
                      </a:r>
                      <a:endParaRPr kumimoji="0" lang="es-CL" sz="12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algn="l" rtl="0" eaLnBrk="1" latinLnBrk="0" hangingPunct="1"/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Sra. Lorena </a:t>
                      </a:r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del Carmen Castro </a:t>
                      </a:r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Núñez</a:t>
                      </a:r>
                    </a:p>
                    <a:p>
                      <a:pPr marL="0" lvl="0" algn="l" rtl="0" eaLnBrk="1" latinLnBrk="0" hangingPunct="1"/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Sr. </a:t>
                      </a:r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Luis Gerardo Basualto Pacheco.</a:t>
                      </a:r>
                      <a:endParaRPr kumimoji="0" lang="es-CL" sz="12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rtl="0" eaLnBrk="1" latinLnBrk="0" hangingPunct="1"/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Sr. </a:t>
                      </a:r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Sergio Alberto González</a:t>
                      </a:r>
                      <a:endParaRPr kumimoji="0" lang="es-CL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97094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Informática</a:t>
                      </a:r>
                      <a:endParaRPr kumimoji="0" lang="es-CL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Sr. Alexeis</a:t>
                      </a:r>
                      <a:r>
                        <a:rPr kumimoji="0" lang="es-CL" sz="12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Milton Bustamante Abazola</a:t>
                      </a:r>
                      <a:endParaRPr kumimoji="0" lang="es-CL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582272">
                <a:tc>
                  <a:txBody>
                    <a:bodyPr/>
                    <a:lstStyle/>
                    <a:p>
                      <a:pPr marL="0" lvl="0" algn="l" rtl="0" eaLnBrk="1" latinLnBrk="0" hangingPunct="1"/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Recursos Humanos</a:t>
                      </a:r>
                      <a:endParaRPr kumimoji="0" lang="es-CL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algn="l" rtl="0" eaLnBrk="1" latinLnBrk="0" hangingPunct="1"/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Sr.Danilo Castillo Santis</a:t>
                      </a:r>
                    </a:p>
                    <a:p>
                      <a:pPr marL="0" lvl="0" algn="l" rtl="0" eaLnBrk="1" latinLnBrk="0" hangingPunct="1"/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Sr. José Vera Berrios</a:t>
                      </a:r>
                    </a:p>
                    <a:p>
                      <a:pPr marL="0" lvl="0" algn="l" rtl="0" eaLnBrk="1" latinLnBrk="0" hangingPunct="1"/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Sra. María Ignacia Silva</a:t>
                      </a:r>
                      <a:endParaRPr kumimoji="0" lang="es-CL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828176">
                <a:tc>
                  <a:txBody>
                    <a:bodyPr/>
                    <a:lstStyle/>
                    <a:p>
                      <a:pPr marL="0" lvl="0" algn="l" rtl="0" eaLnBrk="1" latinLnBrk="0" hangingPunct="1"/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Aseo</a:t>
                      </a:r>
                      <a:r>
                        <a:rPr kumimoji="0" lang="es-CL" sz="12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</a:t>
                      </a:r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Ornato – Movilización</a:t>
                      </a:r>
                      <a:r>
                        <a:rPr kumimoji="0" lang="es-CL" sz="12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Municipal</a:t>
                      </a:r>
                      <a:endParaRPr kumimoji="0" lang="es-CL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algn="l" rtl="0" eaLnBrk="1" latinLnBrk="0" hangingPunct="1"/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Sr. Patricio Marín Moreno</a:t>
                      </a:r>
                    </a:p>
                    <a:p>
                      <a:pPr marL="0" lvl="0" algn="l" rtl="0" eaLnBrk="1" latinLnBrk="0" hangingPunct="1"/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Sr. Felipe</a:t>
                      </a:r>
                      <a:r>
                        <a:rPr kumimoji="0" lang="es-CL" sz="12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Escobar Díaz</a:t>
                      </a:r>
                      <a:endParaRPr kumimoji="0" lang="es-CL" sz="12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algn="l" rtl="0" eaLnBrk="1" latinLnBrk="0" hangingPunct="1"/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Sra. </a:t>
                      </a:r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AnaTeresa </a:t>
                      </a:r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Álvarez Carreño.</a:t>
                      </a:r>
                    </a:p>
                    <a:p>
                      <a:pPr marL="0" lvl="0" algn="l" rtl="0" eaLnBrk="1" latinLnBrk="0" hangingPunct="1"/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Sr. Jorge Plaza Huerta </a:t>
                      </a:r>
                    </a:p>
                    <a:p>
                      <a:pPr marL="0" lvl="0" algn="l" rtl="0" eaLnBrk="1" latinLnBrk="0" hangingPunct="1"/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Sr. María José Urra Salinas</a:t>
                      </a:r>
                    </a:p>
                    <a:p>
                      <a:pPr marL="0" lvl="0" algn="l" rtl="0" eaLnBrk="1" latinLnBrk="0" hangingPunct="1"/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Sr. Héctor Figueroa Silva</a:t>
                      </a:r>
                    </a:p>
                    <a:p>
                      <a:pPr marL="0" lvl="0" algn="l" rtl="0" eaLnBrk="1" latinLnBrk="0" hangingPunct="1"/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Sr. Juan Soto Araneda</a:t>
                      </a:r>
                    </a:p>
                    <a:p>
                      <a:pPr marL="0" lvl="0" algn="l" rtl="0" eaLnBrk="1" latinLnBrk="0" hangingPunct="1"/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Sra. Josefina Corrotea Aranda</a:t>
                      </a:r>
                    </a:p>
                    <a:p>
                      <a:pPr marL="0" lvl="0" algn="l" rtl="0" eaLnBrk="1" latinLnBrk="0" hangingPunct="1"/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Sr. Patricio Soto Araneda</a:t>
                      </a:r>
                    </a:p>
                    <a:p>
                      <a:pPr marL="0" lvl="0" algn="l" rtl="0" eaLnBrk="1" latinLnBrk="0" hangingPunct="1"/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Sr. Marco Araneda Díaz</a:t>
                      </a:r>
                    </a:p>
                    <a:p>
                      <a:pPr marL="0" lvl="0" algn="l" rtl="0" eaLnBrk="1" latinLnBrk="0" hangingPunct="1"/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Sr. José Luis Vásquez Cabello </a:t>
                      </a:r>
                    </a:p>
                    <a:p>
                      <a:pPr marL="0" lvl="0" algn="l" rtl="0" eaLnBrk="1" latinLnBrk="0" hangingPunct="1"/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Sr. Julio Sáez Aguilera</a:t>
                      </a:r>
                    </a:p>
                    <a:p>
                      <a:pPr marL="0" lvl="0" algn="l" rtl="0" eaLnBrk="1" latinLnBrk="0" hangingPunct="1"/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 Carlos Basualto Rojas</a:t>
                      </a:r>
                    </a:p>
                    <a:p>
                      <a:pPr marL="0" lvl="0" algn="l" rtl="0" eaLnBrk="1" latinLnBrk="0" hangingPunct="1"/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Sr. Daniel </a:t>
                      </a:r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EnriqueCueto Miranda</a:t>
                      </a:r>
                      <a:endParaRPr kumimoji="0" lang="es-CL" sz="12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algn="l" rtl="0" eaLnBrk="1" latinLnBrk="0" hangingPunct="1"/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Sr. Julián Alpidio Araneda Muñoz</a:t>
                      </a:r>
                    </a:p>
                    <a:p>
                      <a:pPr marL="0" lvl="0" algn="l" rtl="0" eaLnBrk="1" latinLnBrk="0" hangingPunct="1"/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Sr. Luis Emilio Rojas Olivares</a:t>
                      </a:r>
                    </a:p>
                    <a:p>
                      <a:endParaRPr lang="es-CL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3568" y="260648"/>
            <a:ext cx="2163763" cy="65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59603221"/>
              </p:ext>
            </p:extLst>
          </p:nvPr>
        </p:nvGraphicFramePr>
        <p:xfrm>
          <a:off x="1403648" y="764704"/>
          <a:ext cx="6096000" cy="59241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25481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Aseo - Ornato – Movilización Municipal</a:t>
                      </a:r>
                    </a:p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algn="l" rtl="0" eaLnBrk="1" latinLnBrk="0" hangingPunct="1"/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Sr. Freddy Miguel González Corrotea</a:t>
                      </a:r>
                    </a:p>
                    <a:p>
                      <a:pPr marL="0" lvl="0" algn="l" rtl="0" eaLnBrk="1" latinLnBrk="0" hangingPunct="1"/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Sr. Fernando David Cruz Gonzales</a:t>
                      </a:r>
                    </a:p>
                    <a:p>
                      <a:pPr marL="0" lvl="0" algn="l" rtl="0" eaLnBrk="1" latinLnBrk="0" hangingPunct="1"/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Sr. Juan Carlos Velásco Plaza</a:t>
                      </a:r>
                    </a:p>
                    <a:p>
                      <a:pPr marL="0" lvl="0" algn="l" rtl="0" eaLnBrk="1" latinLnBrk="0" hangingPunct="1"/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Sr. Manuel Florentino Silva Llanos</a:t>
                      </a:r>
                    </a:p>
                    <a:p>
                      <a:pPr marL="0" lvl="0" algn="l" rtl="0" eaLnBrk="1" latinLnBrk="0" hangingPunct="1"/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Sr. Ricardo  Pinto Peralta</a:t>
                      </a:r>
                    </a:p>
                    <a:p>
                      <a:pPr marL="0" lvl="0" algn="l" rtl="0" eaLnBrk="1" latinLnBrk="0" hangingPunct="1"/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Sr. Daniel Alberto Espinoza Madrid</a:t>
                      </a:r>
                    </a:p>
                    <a:p>
                      <a:pPr marL="0" lvl="0" algn="l" rtl="0" eaLnBrk="1" latinLnBrk="0" hangingPunct="1"/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Sr. Gregorio Rodríguez Povea</a:t>
                      </a:r>
                    </a:p>
                    <a:p>
                      <a:pPr marL="0" lvl="0" algn="l" rtl="0" eaLnBrk="1" latinLnBrk="0" hangingPunct="1"/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Sr. Jorge Plaza Huerta </a:t>
                      </a:r>
                    </a:p>
                    <a:p>
                      <a:pPr marL="0" lvl="0" algn="l" rtl="0" eaLnBrk="1" latinLnBrk="0" hangingPunct="1"/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Sr. Osvaldo González Lara</a:t>
                      </a:r>
                    </a:p>
                    <a:p>
                      <a:pPr marL="0" lvl="0" algn="l" rtl="0" eaLnBrk="1" latinLnBrk="0" hangingPunct="1"/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Sr. Claudio Alexander Velásquez </a:t>
                      </a:r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Fuenzalida</a:t>
                      </a:r>
                      <a:endParaRPr kumimoji="0" lang="es-CL" sz="12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279105">
                <a:tc>
                  <a:txBody>
                    <a:bodyPr/>
                    <a:lstStyle/>
                    <a:p>
                      <a:pPr marL="0" lvl="0" algn="l" rtl="0" eaLnBrk="1" latinLnBrk="0" hangingPunct="1"/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Juzgado</a:t>
                      </a:r>
                      <a:r>
                        <a:rPr kumimoji="0" lang="es-CL" sz="12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Policía Local</a:t>
                      </a:r>
                      <a:endParaRPr kumimoji="0" lang="es-CL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Sr. Mario </a:t>
                      </a:r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Cortes </a:t>
                      </a:r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Cevasco</a:t>
                      </a:r>
                    </a:p>
                    <a:p>
                      <a:pPr lvl="0"/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Sra. Monserrat Olguín Felgueras</a:t>
                      </a:r>
                      <a:endParaRPr kumimoji="0" lang="es-CL" sz="12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Sra. </a:t>
                      </a:r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Margarita Angélica </a:t>
                      </a:r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Gallardo Hidalgo</a:t>
                      </a:r>
                    </a:p>
                    <a:p>
                      <a:pPr lvl="0"/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Sra. </a:t>
                      </a:r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Daisy</a:t>
                      </a:r>
                      <a:r>
                        <a:rPr kumimoji="0" lang="es-CL" sz="12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Adriana</a:t>
                      </a:r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Yáñez Díaz</a:t>
                      </a:r>
                    </a:p>
                    <a:p>
                      <a:pPr lvl="0"/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Srta. Marlene </a:t>
                      </a:r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ElizabethÁlvarez </a:t>
                      </a:r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Contreras</a:t>
                      </a:r>
                    </a:p>
                    <a:p>
                      <a:pPr lvl="0"/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Sra. Lizzette </a:t>
                      </a:r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Angelina Alcaino Escarate</a:t>
                      </a:r>
                      <a:endParaRPr kumimoji="0" lang="es-CL" sz="12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Srta. </a:t>
                      </a:r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Lucia del Pilar </a:t>
                      </a:r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Fuentes </a:t>
                      </a:r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Aliaga</a:t>
                      </a:r>
                    </a:p>
                    <a:p>
                      <a:pPr lvl="0"/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Srta.</a:t>
                      </a:r>
                      <a:r>
                        <a:rPr kumimoji="0" lang="es-CL" sz="12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Tamara Mical Jofre Valdés</a:t>
                      </a:r>
                      <a:endParaRPr kumimoji="0" lang="es-CL" sz="12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Sr. Marco </a:t>
                      </a:r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Antonio Molina Araos</a:t>
                      </a:r>
                      <a:endParaRPr kumimoji="0" lang="es-CL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090007">
                <a:tc>
                  <a:txBody>
                    <a:bodyPr/>
                    <a:lstStyle/>
                    <a:p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Transito y</a:t>
                      </a:r>
                      <a:r>
                        <a:rPr kumimoji="0" lang="es-CL" sz="12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Transporte Publico</a:t>
                      </a:r>
                      <a:endParaRPr kumimoji="0" lang="es-CL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algn="l" rtl="0" eaLnBrk="1" latinLnBrk="0" hangingPunct="1"/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Sr. Manuel Jesús Venegas Albillar</a:t>
                      </a:r>
                    </a:p>
                    <a:p>
                      <a:pPr marL="0" lvl="0" algn="l" rtl="0" eaLnBrk="1" latinLnBrk="0" hangingPunct="1"/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Sr. Eduardo Villalón Borquez </a:t>
                      </a:r>
                    </a:p>
                    <a:p>
                      <a:pPr marL="0" lvl="0" algn="l" rtl="0" eaLnBrk="1" latinLnBrk="0" hangingPunct="1"/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Sr. Juan Saavedra Salazar</a:t>
                      </a:r>
                    </a:p>
                    <a:p>
                      <a:pPr marL="0" lvl="0" algn="l" rtl="0" eaLnBrk="1" latinLnBrk="0" hangingPunct="1"/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 </a:t>
                      </a:r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Nicolás</a:t>
                      </a:r>
                      <a:r>
                        <a:rPr kumimoji="0" lang="es-CL" sz="12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Amedor Otarola Valdés</a:t>
                      </a:r>
                      <a:endParaRPr kumimoji="0" lang="es-CL" sz="12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algn="l" rtl="0" eaLnBrk="1" latinLnBrk="0" hangingPunct="1"/>
                      <a:r>
                        <a:rPr kumimoji="0" lang="es-CL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Srta. Francisca Farías Farías</a:t>
                      </a:r>
                      <a:endParaRPr kumimoji="0" lang="es-CL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17340" y="1"/>
            <a:ext cx="2163763" cy="692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901886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222</TotalTime>
  <Words>994</Words>
  <Application>Microsoft Office PowerPoint</Application>
  <PresentationFormat>Presentación en pantalla (4:3)</PresentationFormat>
  <Paragraphs>180</Paragraphs>
  <Slides>14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Viajes</vt:lpstr>
      <vt:lpstr>PROGRAMA DE MEJORAMIENTO DE GESTION AÑO 2018</vt:lpstr>
      <vt:lpstr>CONTEXTO LEGAL</vt:lpstr>
      <vt:lpstr>Desarrollo Histórico PMG S</vt:lpstr>
      <vt:lpstr>PMG 2018 Ponderación Media</vt:lpstr>
      <vt:lpstr>Diapositiva 5</vt:lpstr>
      <vt:lpstr>Ponderación Baja </vt:lpstr>
      <vt:lpstr>   Trabajos PMG 2018  Unidades Municipales</vt:lpstr>
      <vt:lpstr>Diapositiva 8</vt:lpstr>
      <vt:lpstr>Diapositiva 9</vt:lpstr>
      <vt:lpstr>Diapositiva 10</vt:lpstr>
      <vt:lpstr>Cronograma Cumplimiento   Informes Finales PMG 2017</vt:lpstr>
      <vt:lpstr>Diapositiva 12</vt:lpstr>
      <vt:lpstr>EL PORQUE DE NUESTRO PMG 2018</vt:lpstr>
      <vt:lpstr>MUCHAS GRACIAS,,, GRACIAS POR  VUESTRA ATENCION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PROGRAMA DE MEJORAMIENTO DE GESTION AÑO 2016</dc:title>
  <dc:creator>transito</dc:creator>
  <cp:lastModifiedBy>dcastillo</cp:lastModifiedBy>
  <cp:revision>29</cp:revision>
  <dcterms:created xsi:type="dcterms:W3CDTF">2016-03-07T19:56:58Z</dcterms:created>
  <dcterms:modified xsi:type="dcterms:W3CDTF">2017-12-14T19:32:36Z</dcterms:modified>
</cp:coreProperties>
</file>